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82" r:id="rId6"/>
    <p:sldId id="283" r:id="rId7"/>
    <p:sldId id="289" r:id="rId8"/>
    <p:sldId id="284" r:id="rId9"/>
    <p:sldId id="286" r:id="rId10"/>
    <p:sldId id="287" r:id="rId11"/>
    <p:sldId id="288" r:id="rId12"/>
    <p:sldId id="285" r:id="rId13"/>
  </p:sldIdLst>
  <p:sldSz cx="18288000" cy="10287000"/>
  <p:notesSz cx="6858000" cy="9144000"/>
  <p:embeddedFontLst>
    <p:embeddedFont>
      <p:font typeface="Cormorant Garamond Bold Italics" panose="020B0604020202020204" charset="0"/>
      <p:regular r:id="rId14"/>
    </p:embeddedFont>
    <p:embeddedFont>
      <p:font typeface="League Spartan" panose="020B0604020202020204" charset="0"/>
      <p:regular r:id="rId15"/>
    </p:embeddedFont>
    <p:embeddedFont>
      <p:font typeface="Open Sans" panose="020B0606030504020204" pitchFamily="34" charset="0"/>
      <p:regular r:id="rId16"/>
      <p:bold r:id="rId17"/>
      <p:italic r:id="rId18"/>
      <p:boldItalic r:id="rId19"/>
    </p:embeddedFont>
    <p:embeddedFont>
      <p:font typeface="Open Sans Extra Bold" panose="020B0604020202020204" charset="0"/>
      <p:regular r:id="rId20"/>
    </p:embeddedFont>
    <p:embeddedFont>
      <p:font typeface="Quicksand Bold" panose="020B0604020202020204" charset="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1" autoAdjust="0"/>
    <p:restoredTop sz="94622" autoAdjust="0"/>
  </p:normalViewPr>
  <p:slideViewPr>
    <p:cSldViewPr>
      <p:cViewPr varScale="1">
        <p:scale>
          <a:sx n="62" d="100"/>
          <a:sy n="62" d="100"/>
        </p:scale>
        <p:origin x="413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0"/>
            <a:ext cx="18288000" cy="2703132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6055907" y="27031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684348" y="0"/>
            <a:ext cx="2644076" cy="264407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11" name="Group 11"/>
          <p:cNvGrpSpPr/>
          <p:nvPr/>
        </p:nvGrpSpPr>
        <p:grpSpPr>
          <a:xfrm>
            <a:off x="14551350" y="336224"/>
            <a:ext cx="2981041" cy="1971627"/>
            <a:chOff x="0" y="0"/>
            <a:chExt cx="3974721" cy="2628836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13" name="TextBox 13"/>
            <p:cNvSpPr txBox="1"/>
            <p:nvPr/>
          </p:nvSpPr>
          <p:spPr>
            <a:xfrm>
              <a:off x="0" y="432169"/>
              <a:ext cx="3974721" cy="845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78"/>
                </a:lnSpc>
              </a:pPr>
              <a:r>
                <a:rPr lang="en-US" sz="384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384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21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12"/>
                </a:lnSpc>
              </a:pPr>
              <a:r>
                <a:rPr lang="en-US" sz="322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2"/>
              <a:ext cx="3974721" cy="8489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94"/>
                </a:lnSpc>
              </a:pPr>
              <a:r>
                <a:rPr lang="en-US" sz="3853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1" y="2401666"/>
              <a:ext cx="1179320" cy="2271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5"/>
                </a:lnSpc>
              </a:pPr>
              <a:r>
                <a:rPr lang="en-US" sz="98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C14A2A1D-CF86-AA25-AA2E-6BCE82263FD4}"/>
              </a:ext>
            </a:extLst>
          </p:cNvPr>
          <p:cNvSpPr txBox="1"/>
          <p:nvPr/>
        </p:nvSpPr>
        <p:spPr>
          <a:xfrm>
            <a:off x="4455456" y="3452248"/>
            <a:ext cx="9377083" cy="452431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4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Resolução CMN 5272 - Avanços e Retrocessos</a:t>
            </a:r>
          </a:p>
          <a:p>
            <a:pPr algn="ctr"/>
            <a:endParaRPr lang="pt-BR" sz="48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endParaRPr lang="pt-BR" sz="4800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pt-BR" sz="4800" b="1" dirty="0">
                <a:solidFill>
                  <a:srgbClr val="000000"/>
                </a:solidFill>
                <a:latin typeface="Arial" panose="020B0604020202020204" pitchFamily="34" charset="0"/>
              </a:rPr>
              <a:t>Vassouras - Abril de 2026</a:t>
            </a:r>
            <a:br>
              <a:rPr lang="pt-BR" sz="4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pt-BR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AEE91B-6427-E208-C9DA-2C7A0D7C0A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66093BF-35B1-50B8-156F-1795B9C9824E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055124D-6EB9-E326-E887-EBA6901C9FA8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2284EE9D-59DA-C63F-C170-46A5A38F0718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C4712347-3B47-A4CB-6C4E-6570A0F556A5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2AD2896-F54A-E4A9-9087-C175D7638365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F6D3F419-FAA6-95E2-A529-C6D886139644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2728ECAE-A008-6F2B-8C05-081CA022DB3C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F94CE7FE-3862-E12A-D8EB-4EE6838B3A76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68AB57B1-623F-1771-6401-31FFB0776162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3005F2E1-BA48-287F-AD3E-CC72416BFD0E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8B469697-0789-C489-1E00-8866BBDC1C7C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352D0AFC-9B79-6402-C436-FE7B2E6BA9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740" y="146240"/>
            <a:ext cx="9550572" cy="1002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4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7C607B-475D-6E24-613C-103C018B3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0A8B332-D268-C9CD-4BBD-CED04939E8A2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2727B48-AF49-D2AE-AC35-642078A5AC96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134829B-BCDF-08A9-3D1E-6112959D321B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BBDFEF6C-C755-F964-ADC4-E58374FF1778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A22E481-9464-B218-32A2-A1CC5D8D715E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4776CD37-6D87-3F3E-757F-ADF02C808DD1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ED791E3C-1A2C-8720-B653-3774216A1575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8AE36FCE-B879-66CA-8006-135FB5EF5026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3F09F118-91C0-F969-3234-5A16F6D47FC7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B852C4E8-F907-4D4F-E21A-55E89D7DA698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685ACCD1-D22D-43AB-346F-FF85546EF3DB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C2F85457-0090-6ADF-7041-D104BE9C2B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75" y="1081872"/>
            <a:ext cx="16078347" cy="900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89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4DA274-76FB-1DBA-968C-98C70E9F9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7C16EDB-273E-7814-81C4-32B81709C86B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627D46D-A269-657A-4EB8-373D13BC701D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3A0EFBF-7D44-807E-BD8C-E5A71A04E906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4E5523B1-4B83-E978-D9FA-A11B91D08B8F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2E24E6A-03A2-44D1-408C-43FF7E301C4D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CAF887A1-4593-C607-9766-5864E3D4A4F0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87D25C47-8F6B-139A-FDFD-86E2C2E4D06D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D9649ED5-4153-887A-109E-89F30729E3F4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FC334311-C0FE-C811-D008-933E755FF008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47F270FD-37DF-4D6D-3B13-F8BED4BAD5EA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560E3717-42B9-07DC-3337-300D3C45D1EC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C92B6FF3-3386-19BF-698C-EB95F2CFBC90}"/>
              </a:ext>
            </a:extLst>
          </p:cNvPr>
          <p:cNvSpPr txBox="1"/>
          <p:nvPr/>
        </p:nvSpPr>
        <p:spPr>
          <a:xfrm flipH="1">
            <a:off x="2971799" y="3238500"/>
            <a:ext cx="12954000" cy="590931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5400" b="1" dirty="0"/>
              <a:t>Obrigado</a:t>
            </a:r>
          </a:p>
          <a:p>
            <a:pPr algn="ctr"/>
            <a:endParaRPr lang="pt-BR" sz="5400" b="1" dirty="0"/>
          </a:p>
          <a:p>
            <a:pPr algn="ctr"/>
            <a:r>
              <a:rPr lang="pt-BR" sz="5400" b="1" dirty="0"/>
              <a:t>Ronaldo Fonseca</a:t>
            </a:r>
          </a:p>
          <a:p>
            <a:pPr algn="ctr"/>
            <a:endParaRPr lang="pt-BR" sz="5400" b="1" dirty="0"/>
          </a:p>
          <a:p>
            <a:pPr algn="ctr"/>
            <a:r>
              <a:rPr lang="pt-BR" sz="5400" b="1" dirty="0"/>
              <a:t>(21) 99739-9777</a:t>
            </a:r>
          </a:p>
          <a:p>
            <a:pPr algn="ctr"/>
            <a:endParaRPr lang="pt-BR" sz="5400" b="1" dirty="0"/>
          </a:p>
          <a:p>
            <a:pPr algn="ctr"/>
            <a:r>
              <a:rPr lang="pt-BR" sz="5400" b="1" dirty="0"/>
              <a:t>ronaldo@maisvaliaconsultoria.com.br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EC3AE40-D07E-B919-3566-743157F886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540" y="9334500"/>
            <a:ext cx="3402625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340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4358644" y="35632"/>
            <a:ext cx="9570713" cy="2438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007"/>
              </a:lnSpc>
              <a:spcBef>
                <a:spcPct val="0"/>
              </a:spcBef>
            </a:pPr>
            <a:r>
              <a:rPr lang="en-US" sz="14291" b="1" i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Sobre Mim...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795126" y="9716801"/>
            <a:ext cx="5348872" cy="467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899"/>
              </a:lnSpc>
            </a:pPr>
            <a:r>
              <a:rPr lang="en-US" sz="2999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 Ronaldo Fonseca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271465" y="9811242"/>
            <a:ext cx="6739935" cy="295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520"/>
              </a:lnSpc>
            </a:pPr>
            <a:r>
              <a:rPr lang="en-US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Sócio</a:t>
            </a:r>
            <a:r>
              <a:rPr lang="en-US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</a:t>
            </a:r>
            <a:r>
              <a:rPr lang="en-US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Diretor</a:t>
            </a:r>
            <a:r>
              <a:rPr lang="en-US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da Mais Valia Consultoria de Investimentos</a:t>
            </a:r>
            <a:endParaRPr lang="en-US" sz="1800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</p:txBody>
      </p:sp>
      <p:grpSp>
        <p:nvGrpSpPr>
          <p:cNvPr id="12" name="Group 12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3" name="Freeform 13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18" name="Imagem 17">
            <a:extLst>
              <a:ext uri="{FF2B5EF4-FFF2-40B4-BE49-F238E27FC236}">
                <a16:creationId xmlns:a16="http://schemas.microsoft.com/office/drawing/2014/main" id="{F7B9B270-1BD8-6A34-2A48-D6300C5A7A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65393" y="1319"/>
            <a:ext cx="6987582" cy="12422368"/>
          </a:xfrm>
          <a:prstGeom prst="rect">
            <a:avLst/>
          </a:prstGeom>
        </p:spPr>
      </p:pic>
      <p:sp>
        <p:nvSpPr>
          <p:cNvPr id="19" name="Seta: para a Esquerda 18">
            <a:extLst>
              <a:ext uri="{FF2B5EF4-FFF2-40B4-BE49-F238E27FC236}">
                <a16:creationId xmlns:a16="http://schemas.microsoft.com/office/drawing/2014/main" id="{B1B7475D-8118-E23F-1C8A-9BC6B81B5403}"/>
              </a:ext>
            </a:extLst>
          </p:cNvPr>
          <p:cNvSpPr/>
          <p:nvPr/>
        </p:nvSpPr>
        <p:spPr>
          <a:xfrm rot="21082838">
            <a:off x="11460790" y="7728681"/>
            <a:ext cx="978408" cy="4846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D9C412D4-5F16-6E70-C41A-FE17B41572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9793" y="9676469"/>
            <a:ext cx="2544893" cy="626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AFABD940-2462-FD0F-A6B8-DE60B78867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396" y="1466106"/>
            <a:ext cx="14274192" cy="869852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0" y="-489592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/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/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/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F2CA76EB-195E-20F3-15C9-7D2B57CCA025}"/>
              </a:ext>
            </a:extLst>
          </p:cNvPr>
          <p:cNvSpPr txBox="1"/>
          <p:nvPr/>
        </p:nvSpPr>
        <p:spPr>
          <a:xfrm>
            <a:off x="789920" y="1796518"/>
            <a:ext cx="13935804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u="sng" dirty="0"/>
              <a:t>Avanços:</a:t>
            </a:r>
          </a:p>
          <a:p>
            <a:endParaRPr lang="pt-BR" sz="10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Ênfase na gestão de risco – inclusão dos risco reputacional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Responsáveis pela gestão responsabilizados também por omissão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ETF Internacional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Inclusão de ativos securitizados – CRI e CRA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Empréstimo de classes de cotas de ETF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Limitação especifica por emissores de CDB e Letras Financeiras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Ressalta a importância de observação dos aspectos ASG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Conceito de contratação de serviços por notória especialização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Possibilidade de aplicação em ativos de Cias Fechadas – emissão 1ª S1, S2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Recepção de ativos oriundos de liquidação de fundos estressados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Carteira Administrada passa a ser credenciável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600" b="1" dirty="0"/>
              <a:t>Enfatizar o Programa Pró Gestão</a:t>
            </a:r>
          </a:p>
          <a:p>
            <a:endParaRPr lang="pt-BR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B318C4-11DF-28FC-A4B9-A27390CFE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0789A1F-0625-7EB2-530F-90FDC0E17D57}"/>
              </a:ext>
            </a:extLst>
          </p:cNvPr>
          <p:cNvGrpSpPr/>
          <p:nvPr/>
        </p:nvGrpSpPr>
        <p:grpSpPr>
          <a:xfrm>
            <a:off x="0" y="-11327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4565FC3-D6E3-A9C1-C059-F41305C35B31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D2C5A76-E5CE-2127-47CD-4F5996000453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5BA07D54-4249-08D5-55DB-B379D8DA9E0E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03EAF74-4146-E1AA-5218-B828FBD29455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AC33068C-1661-BEC4-4443-DF87F0D5EAFD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75420B05-701F-68C3-FB25-7503FE58A470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95129E6C-75C9-0CC2-02D2-7F421FE35B3B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420E2993-91A3-3387-BEC6-A4C400F923E2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AAEA0AD6-E382-A573-5C1E-897486AA4669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677E14CD-0226-96D2-1B88-307008205792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DE22A915-70FF-E07C-893C-9DA28E7A7773}"/>
              </a:ext>
            </a:extLst>
          </p:cNvPr>
          <p:cNvSpPr txBox="1"/>
          <p:nvPr/>
        </p:nvSpPr>
        <p:spPr>
          <a:xfrm>
            <a:off x="220903" y="2769658"/>
            <a:ext cx="15171497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/>
              <a:t>Retrocessos: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4000" b="1" dirty="0"/>
              <a:t>Inversão da ordem normal: Grupo de Trabalho                norma</a:t>
            </a:r>
          </a:p>
          <a:p>
            <a:endParaRPr lang="pt-BR" sz="40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4000" b="1" dirty="0"/>
              <a:t>Trouxe um Programa de Governança </a:t>
            </a:r>
            <a:r>
              <a:rPr lang="pt-BR" sz="4000" b="1" u="sng" dirty="0"/>
              <a:t>facultativo</a:t>
            </a:r>
            <a:r>
              <a:rPr lang="pt-BR" sz="4000" b="1" dirty="0"/>
              <a:t> como balizador dos investimentos!!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4000" b="1" dirty="0"/>
              <a:t>Acabou com o Nível I do Pró Gestão!!</a:t>
            </a:r>
          </a:p>
          <a:p>
            <a:endParaRPr lang="pt-BR" sz="40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4000" b="1" dirty="0"/>
              <a:t>Uma imagem vale mais que Mil Palavras </a:t>
            </a:r>
          </a:p>
          <a:p>
            <a:endParaRPr lang="pt-BR" sz="28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pt-BR" sz="28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pt-BR" sz="2800" b="1" dirty="0"/>
          </a:p>
        </p:txBody>
      </p:sp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1A934CD2-CFEC-95C4-6F51-9ED7090568E2}"/>
              </a:ext>
            </a:extLst>
          </p:cNvPr>
          <p:cNvSpPr/>
          <p:nvPr/>
        </p:nvSpPr>
        <p:spPr>
          <a:xfrm>
            <a:off x="10896600" y="348005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908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9E4E83-2199-1269-D2DD-5B461904EA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2E4A11A-899F-815F-9188-6D6BFDFC080F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4B578BA7-A5C7-5F46-2400-D09E51ED3EAE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A72BB86-7700-1589-0F26-0C337158990F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1489CA1A-8C0A-F02C-4B54-6B7882283B3E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14E8209-0222-185D-58BD-4B90287AA3C4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513D8D52-6974-9B0B-BDEE-756A90B59C83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DADDD8B8-DE3E-E0A9-E335-3536BCB46CCC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007C4997-0958-95DF-BF24-52D40E05A6B8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16275CE8-374F-294B-49A9-73F7A8CEFC4E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E4C467BB-A398-E1FB-38F6-140A3E7B9127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A6B38A41-84CD-1CB6-3F1E-35B4DA91F063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0E444C89-3805-0641-C9EF-10573FEEE6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788" y="242047"/>
            <a:ext cx="13855712" cy="985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952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B116F8-ED8A-8C67-FD22-D3A4A5AA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D393B3F-5DBB-BE7C-8C29-9E250A47183B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F824B7B-5816-346A-18C8-6F54D07B5D13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3A538299-A513-5E0D-CA67-0EB1B4D3A070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3EEC865B-FDE4-4796-9EC5-E0ECC5BF6D0E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1E54701-33E3-CE77-1C5E-3510F5783422}"/>
              </a:ext>
            </a:extLst>
          </p:cNvPr>
          <p:cNvSpPr/>
          <p:nvPr/>
        </p:nvSpPr>
        <p:spPr>
          <a:xfrm>
            <a:off x="-723057" y="-512051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3"/>
                </a:lnTo>
                <a:lnTo>
                  <a:pt x="0" y="3911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9CEE2F90-B2F7-D8A8-2F2A-B2F5953D9910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2E4FB348-0A00-7BDD-5A8E-A95635CA6ECE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FC3C6299-1473-783A-7FD0-20C1515A40E2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2" name="TextBox 12">
              <a:extLst>
                <a:ext uri="{FF2B5EF4-FFF2-40B4-BE49-F238E27FC236}">
                  <a16:creationId xmlns:a16="http://schemas.microsoft.com/office/drawing/2014/main" id="{9A569EDF-4592-39DF-D63D-0E8749B45140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0F6810F4-DC17-BB60-4081-5E76961AD436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3E5D5D3F-5188-83E5-0765-BDD99B6D0AE1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997FB64B-9C43-70A7-E7A1-909BF45AA2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1" y="571500"/>
            <a:ext cx="18000230" cy="944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244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BE3EEE-F0F1-7F77-637B-1FA18970D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4A47E5F-795B-77DD-657B-EDC492636758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3705F7B2-1AFA-1F85-D094-0D95C0B7DE51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98F9D62E-A74D-F313-3369-90D6DCCEF159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2CCF4713-6E64-0D99-5ECB-C01AAC78743D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732AE4B-1003-9C3E-6459-629B839BF348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90E66058-3563-098C-5E10-8753F18AADB1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4F85B653-6546-687D-CC0B-D682FEF654C0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53B94D59-B8B2-2FBE-9C23-D5ED3B487CB6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3CFFC6C5-B8CC-509D-3FE9-BB2B9F13E546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809127C7-3B53-222D-406C-E4BB2B3F3E3D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73B17C6D-13B1-2E48-7C65-B138E26B247E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9" name="Imagem 8">
            <a:extLst>
              <a:ext uri="{FF2B5EF4-FFF2-40B4-BE49-F238E27FC236}">
                <a16:creationId xmlns:a16="http://schemas.microsoft.com/office/drawing/2014/main" id="{F1E53B5C-781C-EF09-9713-11A7A2995B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96" y="1152524"/>
            <a:ext cx="15824742" cy="863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69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285A78-FCDD-78A9-5DEC-107E526BC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78EC5FBC-E900-C71D-432B-B3E87FEED851}"/>
              </a:ext>
            </a:extLst>
          </p:cNvPr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8FB6115-9A7D-FA53-5B9C-577B813A4B81}"/>
                </a:ext>
              </a:extLst>
            </p:cNvPr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A39ABB07-2509-22C6-6DF9-8502EB8D43D4}"/>
                </a:ext>
              </a:extLst>
            </p:cNvPr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9A8723C7-9EBE-9208-0B05-953FDA2997C9}"/>
              </a:ext>
            </a:extLst>
          </p:cNvPr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88BA2F7-E974-2D00-95EE-771FD8A9A24D}"/>
              </a:ext>
            </a:extLst>
          </p:cNvPr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38D89FB7-93C6-B9A1-39A8-967CF59A9208}"/>
              </a:ext>
            </a:extLst>
          </p:cNvPr>
          <p:cNvGrpSpPr/>
          <p:nvPr/>
        </p:nvGrpSpPr>
        <p:grpSpPr>
          <a:xfrm>
            <a:off x="16489231" y="1301386"/>
            <a:ext cx="1540138" cy="1018630"/>
            <a:chOff x="0" y="0"/>
            <a:chExt cx="2053518" cy="1358174"/>
          </a:xfrm>
        </p:grpSpPr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A1783DC1-99A0-87AF-A413-FD3463084AD4}"/>
                </a:ext>
              </a:extLst>
            </p:cNvPr>
            <p:cNvSpPr/>
            <p:nvPr/>
          </p:nvSpPr>
          <p:spPr>
            <a:xfrm>
              <a:off x="1351720" y="0"/>
              <a:ext cx="638186" cy="593210"/>
            </a:xfrm>
            <a:custGeom>
              <a:avLst/>
              <a:gdLst/>
              <a:ahLst/>
              <a:cxnLst/>
              <a:rect l="l" t="t" r="r" b="b"/>
              <a:pathLst>
                <a:path w="638186" h="593210">
                  <a:moveTo>
                    <a:pt x="0" y="0"/>
                  </a:moveTo>
                  <a:lnTo>
                    <a:pt x="638187" y="0"/>
                  </a:lnTo>
                  <a:lnTo>
                    <a:pt x="638187" y="593210"/>
                  </a:lnTo>
                  <a:lnTo>
                    <a:pt x="0" y="5932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r="-185" b="-7781"/>
              </a:stretch>
            </a:blipFill>
          </p:spPr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F1E0162B-8713-1B29-62FE-3314D5D29001}"/>
                </a:ext>
              </a:extLst>
            </p:cNvPr>
            <p:cNvSpPr txBox="1"/>
            <p:nvPr/>
          </p:nvSpPr>
          <p:spPr>
            <a:xfrm>
              <a:off x="0" y="219625"/>
              <a:ext cx="2053518" cy="440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84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F31B3E95-4EB7-2882-FD24-75BD7B8B3061}"/>
                </a:ext>
              </a:extLst>
            </p:cNvPr>
            <p:cNvSpPr txBox="1"/>
            <p:nvPr/>
          </p:nvSpPr>
          <p:spPr>
            <a:xfrm>
              <a:off x="0" y="555110"/>
              <a:ext cx="2053518" cy="3762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331"/>
                </a:lnSpc>
              </a:pPr>
              <a:r>
                <a:rPr lang="en-US" sz="166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E5859478-FCB3-B811-6B1F-674D9AF8A8CC}"/>
                </a:ext>
              </a:extLst>
            </p:cNvPr>
            <p:cNvSpPr txBox="1"/>
            <p:nvPr/>
          </p:nvSpPr>
          <p:spPr>
            <a:xfrm>
              <a:off x="0" y="864621"/>
              <a:ext cx="2053518" cy="4422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87"/>
                </a:lnSpc>
              </a:pPr>
              <a:r>
                <a:rPr lang="en-US" sz="199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B6FC21FD-06F6-7213-1063-9F585EEC3362}"/>
                </a:ext>
              </a:extLst>
            </p:cNvPr>
            <p:cNvSpPr txBox="1"/>
            <p:nvPr/>
          </p:nvSpPr>
          <p:spPr>
            <a:xfrm>
              <a:off x="722114" y="1236521"/>
              <a:ext cx="609289" cy="1216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6"/>
                </a:lnSpc>
              </a:pPr>
              <a:r>
                <a:rPr lang="en-US" sz="51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4AF3CB83-D837-0562-6BB1-230D9EBFFCB9}"/>
              </a:ext>
            </a:extLst>
          </p:cNvPr>
          <p:cNvSpPr txBox="1"/>
          <p:nvPr/>
        </p:nvSpPr>
        <p:spPr>
          <a:xfrm>
            <a:off x="76203" y="2753551"/>
            <a:ext cx="18211797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/>
              <a:t>Retrocessos: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200" b="1" dirty="0"/>
              <a:t>Desconsiderou a importância das certificações pessoais de Dirigentes, Conselheiros e Membros d </a:t>
            </a:r>
            <a:r>
              <a:rPr lang="pt-BR" sz="3000" b="1" dirty="0"/>
              <a:t>Comite</a:t>
            </a:r>
          </a:p>
          <a:p>
            <a:endParaRPr lang="pt-BR" sz="10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t-BR" sz="3200" b="1" dirty="0"/>
              <a:t>Privou os RPPSs de terem contato com muitos Assessores de Investimentos, profissionais que levam informações importantes para a tomada de decisão de investimentos dos RPPSs</a:t>
            </a:r>
          </a:p>
          <a:p>
            <a:endParaRPr lang="pt-BR" sz="10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3200" b="1" dirty="0"/>
              <a:t>Vai provocar o aumento de custos de taxas de administração e de </a:t>
            </a:r>
            <a:r>
              <a:rPr lang="pt-BR" sz="3200" b="1" dirty="0" err="1"/>
              <a:t>PUs</a:t>
            </a:r>
            <a:r>
              <a:rPr lang="pt-BR" sz="3200" b="1" dirty="0"/>
              <a:t> de Títulos Públicos para os RPPSs</a:t>
            </a:r>
          </a:p>
          <a:p>
            <a:endParaRPr lang="pt-BR" sz="10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3200" b="1" dirty="0"/>
              <a:t>Criou “reserva de mercado” S1 / S2 e sem Assessores de Investimentos</a:t>
            </a:r>
          </a:p>
          <a:p>
            <a:endParaRPr lang="pt-BR" sz="10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3200" b="1" dirty="0"/>
              <a:t>Limitou a 50% de participação dos RPPSs no PL de Fundos</a:t>
            </a:r>
          </a:p>
          <a:p>
            <a:endParaRPr lang="pt-BR" sz="9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t-BR" sz="3200" b="1" dirty="0"/>
              <a:t>Judicialização de prejudicados : Ação do Banestes</a:t>
            </a:r>
          </a:p>
          <a:p>
            <a:endParaRPr lang="pt-BR" sz="2800" b="1" dirty="0"/>
          </a:p>
        </p:txBody>
      </p:sp>
    </p:spTree>
    <p:extLst>
      <p:ext uri="{BB962C8B-B14F-4D97-AF65-F5344CB8AC3E}">
        <p14:creationId xmlns:p14="http://schemas.microsoft.com/office/powerpoint/2010/main" val="184350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352</Words>
  <Application>Microsoft Office PowerPoint</Application>
  <PresentationFormat>Personalizar</PresentationFormat>
  <Paragraphs>96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1" baseType="lpstr">
      <vt:lpstr>Cormorant Garamond Bold Italics</vt:lpstr>
      <vt:lpstr>Quicksand Bold</vt:lpstr>
      <vt:lpstr>Wingdings</vt:lpstr>
      <vt:lpstr>Calibri</vt:lpstr>
      <vt:lpstr>Open Sans Extra Bold</vt:lpstr>
      <vt:lpstr>Open Sans</vt:lpstr>
      <vt:lpstr>League Spartan</vt:lpstr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ModeloSlideSemInvest2026</dc:title>
  <dc:creator>Ronaldo Borges da Fonseca</dc:creator>
  <cp:lastModifiedBy>Ronaldo Borges da Fonseca</cp:lastModifiedBy>
  <cp:revision>9</cp:revision>
  <dcterms:created xsi:type="dcterms:W3CDTF">2006-08-16T00:00:00Z</dcterms:created>
  <dcterms:modified xsi:type="dcterms:W3CDTF">2026-04-27T10:40:03Z</dcterms:modified>
  <dc:identifier>DAHFKbmLDzo</dc:identifier>
</cp:coreProperties>
</file>